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9" r:id="rId4"/>
    <p:sldId id="262" r:id="rId5"/>
    <p:sldId id="261" r:id="rId6"/>
    <p:sldId id="259" r:id="rId7"/>
    <p:sldId id="268" r:id="rId8"/>
    <p:sldId id="277" r:id="rId9"/>
    <p:sldId id="263" r:id="rId10"/>
    <p:sldId id="267" r:id="rId11"/>
    <p:sldId id="269" r:id="rId12"/>
    <p:sldId id="264" r:id="rId13"/>
    <p:sldId id="273" r:id="rId14"/>
    <p:sldId id="276" r:id="rId15"/>
    <p:sldId id="271" r:id="rId16"/>
    <p:sldId id="274" r:id="rId17"/>
    <p:sldId id="272" r:id="rId18"/>
    <p:sldId id="265" r:id="rId19"/>
    <p:sldId id="270" r:id="rId20"/>
    <p:sldId id="278" r:id="rId21"/>
    <p:sldId id="266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CDF0"/>
    <a:srgbClr val="F79D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4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A1300F-4A3D-4202-B7BD-147C663081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00F8F4D-8B7C-46EB-AE25-0B2FA58448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EABE56F-8FB5-4C35-9753-9CC3E8342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9CC11-46F1-4806-A77B-5E89DA21F78C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32D2BC-CAB3-4624-9FD2-0D47AC604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37B0F95-3760-4C12-8FF0-D39D0100B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BC444-26B5-468D-A89A-4FD094E63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793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BCD70B-9ABD-49D8-8108-D68214A18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58FEF5C-2E2A-44B7-BD54-FD7A4E1804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997ABC0-42CF-4CF2-AE6B-084DFDAF7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9CC11-46F1-4806-A77B-5E89DA21F78C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5BE6FC4-C750-4AD8-963B-611681296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AB74F7-60AC-4F74-A4D7-240926A85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BC444-26B5-468D-A89A-4FD094E63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508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75705CC-8AD3-4916-B94A-D41FD21635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0471671-1F5C-4DEE-A71A-1079289DF3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AE26DAD-274C-4D11-8D08-F1C9F0AF1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9CC11-46F1-4806-A77B-5E89DA21F78C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25A75D4-92B4-45E5-9F50-AB7DD78D9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EE62C9B-4A10-4396-B070-80921E17B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BC444-26B5-468D-A89A-4FD094E63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518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B3F182-6E08-4F6E-8341-E39E947FA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A4A968B-B417-4F5A-813B-67F8D6BB3C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49A0C2E-6BB3-48F8-9A7C-F0D7A37F9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9CC11-46F1-4806-A77B-5E89DA21F78C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CDC5AB-1514-460B-8A0F-EA5FCC62C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928310-B572-4B99-9DDF-97E65C7A8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BC444-26B5-468D-A89A-4FD094E63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7609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B3E5B0-F8B5-4F45-B9A1-EAA0CDE4B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9217AB-6432-47B5-8276-4112F096D5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44BC077-AA12-41C8-AFF6-BA4D40F4B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9CC11-46F1-4806-A77B-5E89DA21F78C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EE27553-D181-4F1D-AC26-A15E03438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E2568A-6DF4-4F83-A569-4156B9E5C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BC444-26B5-468D-A89A-4FD094E63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051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FD2691-EFA7-4B63-BDEC-46E12CC09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81F5DE-228D-491A-B0F5-FD54CECBE0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9FA4BBB-2CD2-47B2-AFF5-503F9A51E6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856CDB3-DD10-427F-8974-F1F3E551B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9CC11-46F1-4806-A77B-5E89DA21F78C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F5B1E17-7289-443A-92AB-D14C1643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ADEB5D3-57DF-436C-A6B7-605545B2A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BC444-26B5-468D-A89A-4FD094E63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508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28C4C5-BB25-40AA-9FCC-5FC8E224D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AD691D-A679-4389-A1BC-8AD3D1FE9A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0959CF-0057-48B8-B8F3-34F2AE8729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04D3F44-70C3-4022-9E3D-EDB4FB680B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29EA871-3306-413B-A748-1CDE40187B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1535758-BAC0-41C2-A6E1-44AFA262C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9CC11-46F1-4806-A77B-5E89DA21F78C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1886E00-A36E-414F-B13D-710E1A97D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56AA1B1-5EDF-417D-94A8-4EC6BCD5F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BC444-26B5-468D-A89A-4FD094E63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625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C26363-A7DC-4695-9B59-331E0717B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229BF57-55D6-4555-A87F-3CAFF4E00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9CC11-46F1-4806-A77B-5E89DA21F78C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5252077-D191-43D5-A7F4-8CD5EAFDC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9F11788-969E-4F85-803A-96D2849E0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BC444-26B5-468D-A89A-4FD094E63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4981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2E70068-23C7-4684-BA13-D70437EA5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9CC11-46F1-4806-A77B-5E89DA21F78C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0EF6177-DEE2-424E-8DE7-19831F268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B08CCD5-3D56-44FE-99ED-5A9E42923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BC444-26B5-468D-A89A-4FD094E63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783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40EBF4-783D-4BB0-80A2-890E0E7C2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1CF6F4-CBDC-47BE-802D-BE32AC2CB2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7AE71DC-9996-48F8-8C04-E2646F7F82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544C0E9-9051-4102-8FC6-A2D9AC7ED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9CC11-46F1-4806-A77B-5E89DA21F78C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70B174F-2364-4305-9392-C376A0C00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EE458F8-C69E-4C1C-8182-125ED545A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BC444-26B5-468D-A89A-4FD094E63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319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9B7225-4AA0-4B88-97FA-44EAE3C0D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AF41813-7CC0-4402-9E86-21CCAAC7CD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898523-3205-4885-ADE8-BABB3E2DD1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A946450-CA11-486E-81E7-DC6CF2CAB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9CC11-46F1-4806-A77B-5E89DA21F78C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4AE0BF0-82E6-48A1-9EEB-2DCCB255C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5A2940C-F5A4-4136-A618-2A5065D36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BC444-26B5-468D-A89A-4FD094E63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913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20000"/>
                <a:lumOff val="80000"/>
              </a:schemeClr>
            </a:gs>
            <a:gs pos="40000">
              <a:schemeClr val="accent6">
                <a:lumMod val="40000"/>
                <a:lumOff val="60000"/>
              </a:schemeClr>
            </a:gs>
            <a:gs pos="71000">
              <a:schemeClr val="accent2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2A48D0-7A67-4A1E-9607-EB177B2E4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3EFA40-DE2A-46CA-8DE3-7BB7EB570E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008C3F-B046-4A91-A386-07D22DF251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D9CC11-46F1-4806-A77B-5E89DA21F78C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9AE18DD-D821-4F7F-8860-8E71019BF7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EF91021-8CA2-4941-BC39-C5D2C49CD4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8BC444-26B5-468D-A89A-4FD094E63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834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dou285@volgadmin.r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pandia.ru/text/86/111/49485.php" TargetMode="External"/><Relationship Id="rId7" Type="http://schemas.openxmlformats.org/officeDocument/2006/relationships/hyperlink" Target="https://logoportal.ru/statya-18172.html" TargetMode="External"/><Relationship Id="rId2" Type="http://schemas.openxmlformats.org/officeDocument/2006/relationships/hyperlink" Target="http://www.myshared.ru/slide/1344762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uolbt.yanao.ru/cdn/documents/2022/06/sborik-statej-vesennej-mezhmunitsipalnoj-sessii-dlya-rabotnikov_p40704.pdf" TargetMode="External"/><Relationship Id="rId5" Type="http://schemas.openxmlformats.org/officeDocument/2006/relationships/hyperlink" Target="https://vk.com/wall-165852117_46825" TargetMode="External"/><Relationship Id="rId4" Type="http://schemas.openxmlformats.org/officeDocument/2006/relationships/hyperlink" Target="https://infourok.ru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B16B90-CFD3-4E07-A19C-2E82A0D35B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4755" y="3557393"/>
            <a:ext cx="10497312" cy="791814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Нейроигры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просто и эффективно!»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576F9DE-4A28-48B3-92D0-048BC60659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30256" y="4635435"/>
            <a:ext cx="7127310" cy="997394"/>
          </a:xfrm>
          <a:gradFill>
            <a:gsLst>
              <a:gs pos="0">
                <a:schemeClr val="accent2">
                  <a:lumMod val="20000"/>
                  <a:lumOff val="80000"/>
                </a:schemeClr>
              </a:gs>
              <a:gs pos="46000">
                <a:schemeClr val="accent6">
                  <a:lumMod val="40000"/>
                  <a:lumOff val="60000"/>
                </a:schemeClr>
              </a:gs>
              <a:gs pos="68000">
                <a:schemeClr val="accent2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Автор: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Барышева Лариса Викторовна, воспитатель, учитель –логопед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7748CF-0FBA-4D62-9DAC-AC67E9857025}"/>
              </a:ext>
            </a:extLst>
          </p:cNvPr>
          <p:cNvSpPr txBox="1"/>
          <p:nvPr/>
        </p:nvSpPr>
        <p:spPr>
          <a:xfrm>
            <a:off x="3092958" y="406122"/>
            <a:ext cx="6094476" cy="1107996"/>
          </a:xfrm>
          <a:prstGeom prst="rect">
            <a:avLst/>
          </a:prstGeom>
          <a:gradFill>
            <a:gsLst>
              <a:gs pos="0">
                <a:schemeClr val="accent6">
                  <a:lumMod val="20000"/>
                  <a:lumOff val="80000"/>
                </a:schemeClr>
              </a:gs>
              <a:gs pos="46000">
                <a:schemeClr val="accent6">
                  <a:lumMod val="40000"/>
                  <a:lumOff val="60000"/>
                </a:schemeClr>
              </a:gs>
              <a:gs pos="83000">
                <a:schemeClr val="accent2">
                  <a:lumMod val="20000"/>
                  <a:lumOff val="8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83430" algn="l"/>
              </a:tabLst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муниципальное дошкольное образовательное учреждение  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83430" algn="l"/>
              </a:tabLst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«Детский сад № 285 Красноармейского района Волгограда»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83430" algn="l"/>
              </a:tabLst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МОУ Детский сад № 285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83430" algn="l"/>
              </a:tabLst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400082, Россия, г. Волгоград, ул. Российская, 3а.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83430" algn="l"/>
              </a:tabLst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Тел.62-04-52 (факс), 62-04-50,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mail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kumimoji="0" lang="ru-RU" sz="900" b="0" i="0" u="sng" strike="noStrike" kern="1200" cap="none" spc="0" normalizeH="0" baseline="0" noProof="0" dirty="0">
                <a:ln>
                  <a:noFill/>
                </a:ln>
                <a:solidFill>
                  <a:srgbClr val="007BFF"/>
                </a:solidFill>
                <a:effectLst/>
                <a:uLnTx/>
                <a:uFillTx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dou285@volgadmin.ru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83430" algn="l"/>
              </a:tabLst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ОГРН 1033401198698, ИНН 3448019271, КПП 344801001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445D0A8-2338-4876-8B0C-EA0C6FFDE6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3660" y="1553227"/>
            <a:ext cx="2398165" cy="2279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173921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0EFB06D-49B0-464B-AF18-E9D6945EC94D}"/>
              </a:ext>
            </a:extLst>
          </p:cNvPr>
          <p:cNvSpPr txBox="1"/>
          <p:nvPr/>
        </p:nvSpPr>
        <p:spPr>
          <a:xfrm>
            <a:off x="1597794" y="466999"/>
            <a:ext cx="93653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Чтобы дети сохраняли интерес к развивающим занятиям, их необходимо выполнять в разных местах, в том числе  на прогулке: «Классики», игры с мячом, игры с ложками и  т.д. 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2CBE47A-2E5B-4370-A77B-AB8BB55F4E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26"/>
          <a:stretch/>
        </p:blipFill>
        <p:spPr>
          <a:xfrm>
            <a:off x="761800" y="1790298"/>
            <a:ext cx="4110996" cy="438912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76FB34D-63D7-4CF5-BB7E-BB52DEF8B3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5979" y="1768642"/>
            <a:ext cx="5887453" cy="4415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6454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FC7A785-A49E-4642-B2B7-2A2E6F284487}"/>
              </a:ext>
            </a:extLst>
          </p:cNvPr>
          <p:cNvSpPr txBox="1"/>
          <p:nvPr/>
        </p:nvSpPr>
        <p:spPr>
          <a:xfrm>
            <a:off x="1029903" y="442762"/>
            <a:ext cx="97022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свободной или совместной с воспитателем деятельности дети  используют шаблоны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нейроигр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настольные игры, такие как «Пальчиковый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твистер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0C69F9D-4787-4240-A9B0-235B27ADA1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8968" y="1201818"/>
            <a:ext cx="3964207" cy="528560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8BF17D5-4330-4A17-A9B9-0EFF7636BB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9455" y="1270534"/>
            <a:ext cx="3906452" cy="520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8364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4584FC0-6B1F-4F48-995B-EFAC43AAB0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839" y="1942589"/>
            <a:ext cx="4018494" cy="327749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0E8C721-AB59-468B-8C23-8C89BB449B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4339" y="1970542"/>
            <a:ext cx="3976524" cy="323408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9B25917-AF62-4B07-B2F1-2E1D15DA0E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5159" y="2660048"/>
            <a:ext cx="2838049" cy="378406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BA87731-DA75-4ADC-9374-280C21071E08}"/>
              </a:ext>
            </a:extLst>
          </p:cNvPr>
          <p:cNvSpPr txBox="1"/>
          <p:nvPr/>
        </p:nvSpPr>
        <p:spPr>
          <a:xfrm>
            <a:off x="596767" y="446832"/>
            <a:ext cx="1115568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Разыгрывая с детьми небольшие постановки по сюжетам знакомых стихов или сказок, способствуем развитию у детей внимания, памяти, воображения и мышления. Игра в театре стимулирует развитие воображения, так как дети создают образы своих персонажей и разыгрывают различные ситуации.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7491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4ECF5AE-274D-4BF1-B1DF-2F78B6F8D358}"/>
              </a:ext>
            </a:extLst>
          </p:cNvPr>
          <p:cNvSpPr txBox="1"/>
          <p:nvPr/>
        </p:nvSpPr>
        <p:spPr>
          <a:xfrm>
            <a:off x="808523" y="376800"/>
            <a:ext cx="109342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Нейроигры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разноцветными фишками». Например,  ребенку объясняем, что нужно разложить фишки правильно: на красную тарелку – красные, на зеленую – зленые. 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6330167-ADFA-4CBB-9905-CBBD68886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789" y="1424539"/>
            <a:ext cx="3935904" cy="486704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6891098-F712-4F20-8948-3C8A69FF6D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9353" y="1416649"/>
            <a:ext cx="3927421" cy="4863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1509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63A270F-3862-450A-81B7-743ED13604D9}"/>
              </a:ext>
            </a:extLst>
          </p:cNvPr>
          <p:cNvSpPr txBox="1"/>
          <p:nvPr/>
        </p:nvSpPr>
        <p:spPr>
          <a:xfrm>
            <a:off x="504091" y="512064"/>
            <a:ext cx="111955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Игры с конструктором Лего на развитие межполушарных связей можно использовать и для дифференциации звуков.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C7498DA-D0B5-4039-BF8B-9C560CB9BB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1" t="8255" r="17919" b="15572"/>
          <a:stretch/>
        </p:blipFill>
        <p:spPr>
          <a:xfrm>
            <a:off x="475253" y="1647983"/>
            <a:ext cx="3311301" cy="463962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12B5313-3B14-404F-9729-C360B16204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5" b="20863"/>
          <a:stretch/>
        </p:blipFill>
        <p:spPr>
          <a:xfrm>
            <a:off x="8136284" y="1652139"/>
            <a:ext cx="3568885" cy="454936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421F967-FAA0-4D36-83C4-D1AC62C59E9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0122" b="9820"/>
          <a:stretch/>
        </p:blipFill>
        <p:spPr>
          <a:xfrm>
            <a:off x="4333142" y="1650999"/>
            <a:ext cx="3393013" cy="4562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6206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434835B-ADFC-4523-9B23-7F56D61BF1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532" y="2290813"/>
            <a:ext cx="5085366" cy="381532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91BA0-23F7-458B-BB92-226DFE70AEA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34" t="26817" r="8613"/>
          <a:stretch/>
        </p:blipFill>
        <p:spPr>
          <a:xfrm>
            <a:off x="6314172" y="2281188"/>
            <a:ext cx="5566263" cy="385010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E45C5E2-11EF-4567-B0A5-19A0F7F251F6}"/>
              </a:ext>
            </a:extLst>
          </p:cNvPr>
          <p:cNvSpPr txBox="1"/>
          <p:nvPr/>
        </p:nvSpPr>
        <p:spPr>
          <a:xfrm>
            <a:off x="863868" y="582734"/>
            <a:ext cx="1055169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228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Межполушарные доски и «Умные дорожки». 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Это деревянные доски  или печатные материалы небольшого размера с двумя зеркальными лабиринтами. Выполнять упражнение нужно сразу двумя руками, что укрепляет межполушарные связи и повышает работоспособность всего мозга.</a:t>
            </a:r>
          </a:p>
        </p:txBody>
      </p:sp>
    </p:spTree>
    <p:extLst>
      <p:ext uri="{BB962C8B-B14F-4D97-AF65-F5344CB8AC3E}">
        <p14:creationId xmlns:p14="http://schemas.microsoft.com/office/powerpoint/2010/main" val="35599943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A17A99B-4D21-4755-807C-F0B0B239F34D}"/>
              </a:ext>
            </a:extLst>
          </p:cNvPr>
          <p:cNvSpPr txBox="1"/>
          <p:nvPr/>
        </p:nvSpPr>
        <p:spPr>
          <a:xfrm>
            <a:off x="827773" y="384048"/>
            <a:ext cx="104284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Нейротаблицы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внимание» способствует р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азвитию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концентрации внимания, усидчивости, синхронизации работы левого и правого полушария, тренировке межполушарных связей, оптимизации и улучшению мозговой деятельности в целом. Может использоваться и для автоматизации звуков в словах, и для закрепления лексико-грамматического материала.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Ребенок находит картинку на заданное слово, произносит вслух и одновременно обеими руками на двух полях карты (для левой и правой руки) закрывает ее.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948D766-6A3E-4907-8AC0-E35EE569F5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67" b="24710"/>
          <a:stretch/>
        </p:blipFill>
        <p:spPr>
          <a:xfrm>
            <a:off x="923062" y="2559116"/>
            <a:ext cx="5893455" cy="389077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1B9D82E-08BB-4B25-8594-553AA2FCD5E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2" r="24163" b="20346"/>
          <a:stretch/>
        </p:blipFill>
        <p:spPr>
          <a:xfrm>
            <a:off x="7670144" y="2565614"/>
            <a:ext cx="3067869" cy="3941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5345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FD793B1-2A21-4455-97BF-11B74382046B}"/>
              </a:ext>
            </a:extLst>
          </p:cNvPr>
          <p:cNvSpPr txBox="1"/>
          <p:nvPr/>
        </p:nvSpPr>
        <p:spPr>
          <a:xfrm>
            <a:off x="539496" y="502920"/>
            <a:ext cx="49103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Игра «Путешествие по стрелочкам»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позволяет не только автоматизировать звуки, но и учит ориентироваться на листе бумаги. Ребенок получает маршрут, двигаясь по стрелкам произносит слова.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7CE2DA4-1995-4578-ABA6-015A6DC249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2" t="4994" r="23849" b="23234"/>
          <a:stretch/>
        </p:blipFill>
        <p:spPr>
          <a:xfrm>
            <a:off x="932207" y="2086757"/>
            <a:ext cx="3218256" cy="430441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DE213E7-82F0-4315-AF14-972001F3AE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6768" y="1952943"/>
            <a:ext cx="5499235" cy="366821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18DD712-8773-4696-B1C6-831C065C585E}"/>
              </a:ext>
            </a:extLst>
          </p:cNvPr>
          <p:cNvSpPr txBox="1"/>
          <p:nvPr/>
        </p:nvSpPr>
        <p:spPr>
          <a:xfrm>
            <a:off x="6169794" y="500514"/>
            <a:ext cx="5101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со шнурками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отличная тренировка мелкой моторики и активизация речевых центров.</a:t>
            </a:r>
          </a:p>
        </p:txBody>
      </p:sp>
    </p:spTree>
    <p:extLst>
      <p:ext uri="{BB962C8B-B14F-4D97-AF65-F5344CB8AC3E}">
        <p14:creationId xmlns:p14="http://schemas.microsoft.com/office/powerpoint/2010/main" val="34895042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630B90C-529E-4022-8765-65B4D8F0B7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959" y="1392719"/>
            <a:ext cx="3550319" cy="473375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1009C83-07AF-4869-8480-59CDD679F2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896" y="1376680"/>
            <a:ext cx="3529866" cy="470648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37719CD-C392-452C-88D4-BE7F26697317}"/>
              </a:ext>
            </a:extLst>
          </p:cNvPr>
          <p:cNvSpPr txBox="1"/>
          <p:nvPr/>
        </p:nvSpPr>
        <p:spPr>
          <a:xfrm>
            <a:off x="1578543" y="413885"/>
            <a:ext cx="8989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занятия по физкультуре включаю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логоритмические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упражнения.</a:t>
            </a:r>
          </a:p>
        </p:txBody>
      </p:sp>
    </p:spTree>
    <p:extLst>
      <p:ext uri="{BB962C8B-B14F-4D97-AF65-F5344CB8AC3E}">
        <p14:creationId xmlns:p14="http://schemas.microsoft.com/office/powerpoint/2010/main" val="42480830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29CA56D-EB1B-42C4-B52F-0987299D517A}"/>
              </a:ext>
            </a:extLst>
          </p:cNvPr>
          <p:cNvSpPr txBox="1"/>
          <p:nvPr/>
        </p:nvSpPr>
        <p:spPr>
          <a:xfrm>
            <a:off x="779646" y="481263"/>
            <a:ext cx="10173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Разместив наклейки с жестами на мебель в группе, дали детям возможность самостоятельно выполнять упражнения по желанию в свободной деятельности.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E536369-3F78-4261-BE81-B77C716772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313" y="1607418"/>
            <a:ext cx="2934502" cy="391266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4629966-10F2-474A-A85F-60C8BEC2F58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6" t="12632"/>
          <a:stretch/>
        </p:blipFill>
        <p:spPr>
          <a:xfrm>
            <a:off x="6112042" y="1646841"/>
            <a:ext cx="5178392" cy="3863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962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BF8BD6A-6A3F-4080-B07B-DA47A9ADF5BD}"/>
              </a:ext>
            </a:extLst>
          </p:cNvPr>
          <p:cNvSpPr txBox="1"/>
          <p:nvPr/>
        </p:nvSpPr>
        <p:spPr>
          <a:xfrm>
            <a:off x="611347" y="550351"/>
            <a:ext cx="10972800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</a:rPr>
              <a:t>	</a:t>
            </a:r>
            <a:r>
              <a:rPr lang="ru-RU" sz="16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Нейроигры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это различные телесно-ориентированные упражнения, которые позволяют через тело воздействовать на мозговые структуры. Большинство ученых отмечают, что манипуляции рук влияют не только на качество речи, как высшую психическую функцию, но и на многие другие процессы нервной системы.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В основе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нейроигр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лежат упражнения, которые заставляют мозг работать в разных режимах. Когда ребенок играет в такие игры, он тренирует свой мозг, заставляя его работать активнее и быстрее, активизируется и синхронизируется межполушарное взаимодействие.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Межполушарное взаимодействие – это особый механизм объединения левого и правого полушария в единую интегративную, целостно работающую систему. Одним из вариантов межполушарного взаимодействия является работа двумя руками одновременно, в процессе чего активизируются оба полушария, и формируется сразу несколько навыков: согласованность движений рук, ног, согласованность движений глаз. Огромная польза и привлекательность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нейроигр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состоит в их простоте и практичности.</a:t>
            </a:r>
          </a:p>
          <a:p>
            <a:pPr algn="just"/>
            <a:r>
              <a:rPr lang="ru-RU" sz="14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</a:rPr>
              <a:t>	</a:t>
            </a:r>
            <a:endParaRPr lang="ru-RU" sz="1600" b="0" i="0" dirty="0">
              <a:solidFill>
                <a:srgbClr val="212529"/>
              </a:solidFill>
              <a:effectLst/>
              <a:latin typeface="system-ui"/>
            </a:endParaRPr>
          </a:p>
        </p:txBody>
      </p:sp>
    </p:spTree>
    <p:extLst>
      <p:ext uri="{BB962C8B-B14F-4D97-AF65-F5344CB8AC3E}">
        <p14:creationId xmlns:p14="http://schemas.microsoft.com/office/powerpoint/2010/main" val="28927499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FACDC29-5467-4AD2-A1E5-8A16323AF8EF}"/>
              </a:ext>
            </a:extLst>
          </p:cNvPr>
          <p:cNvSpPr txBox="1"/>
          <p:nvPr/>
        </p:nvSpPr>
        <p:spPr>
          <a:xfrm>
            <a:off x="1232034" y="1894367"/>
            <a:ext cx="1035678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Нейроигры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детей дошкольного возраста представляют собой мощный инструмент в руках современных родителей и педагогов, позволяющий в игровой форме развивать умственные способности детей. Они способствуют не только учебному, но и эмоциональному, социальному и физическому развитию детей. Использование таких игр в повседневной жизни может значительно облегчить процесс обучения и подготовить детей к школьным задачам, а также помочь в формировании основ для успешного будущего.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40A356-C862-43A5-AB24-5EDC788CBD1E}"/>
              </a:ext>
            </a:extLst>
          </p:cNvPr>
          <p:cNvSpPr txBox="1"/>
          <p:nvPr/>
        </p:nvSpPr>
        <p:spPr>
          <a:xfrm>
            <a:off x="2858703" y="4687503"/>
            <a:ext cx="65259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6484382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F66CC3E-FF2E-4632-9691-FB80AC416CA7}"/>
              </a:ext>
            </a:extLst>
          </p:cNvPr>
          <p:cNvSpPr txBox="1"/>
          <p:nvPr/>
        </p:nvSpPr>
        <p:spPr>
          <a:xfrm>
            <a:off x="1104499" y="1266534"/>
            <a:ext cx="6097604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en-US" sz="1400" b="0" i="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hlinkClick r:id="rId2"/>
              </a:rPr>
              <a:t>http://www.myshared.ru/slide/1344762/</a:t>
            </a:r>
            <a:endParaRPr lang="ru-RU" sz="11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sz="1400" b="0" i="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hlinkClick r:id="rId3"/>
              </a:rPr>
              <a:t>https://pandia.ru/text/86/111/49485.php</a:t>
            </a:r>
            <a:endParaRPr lang="ru-RU" sz="11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sz="1400" b="0" i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hlinkClick r:id="rId4"/>
              </a:rPr>
              <a:t>https://infourok.ru/</a:t>
            </a:r>
            <a:endParaRPr lang="ru-RU" sz="11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sz="1400" b="0" i="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hlinkClick r:id="rId5"/>
              </a:rPr>
              <a:t>https://vk.com/wall-165852117_46825</a:t>
            </a:r>
            <a:endParaRPr lang="ru-RU" sz="11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sz="1400" b="0" i="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hlinkClick r:id="rId6"/>
              </a:rPr>
              <a:t>https://uolbt.yanao.ru/cdn/documents/2022/06/sborik-statej-vesennej-mezhmunitsipalnoj-sessii-dlya-rabotnikov_p40704.pdf</a:t>
            </a:r>
            <a:endParaRPr lang="ru-RU" sz="11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b="0" i="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hlinkClick r:id="rId7"/>
              </a:rPr>
              <a:t>https://logoportal.ru/statya-18172.html</a:t>
            </a:r>
            <a:br>
              <a:rPr lang="en-US" dirty="0"/>
            </a:b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84BE37-4EF1-44DF-B2BD-F17F2B476E13}"/>
              </a:ext>
            </a:extLst>
          </p:cNvPr>
          <p:cNvSpPr txBox="1"/>
          <p:nvPr/>
        </p:nvSpPr>
        <p:spPr>
          <a:xfrm>
            <a:off x="1171876" y="547921"/>
            <a:ext cx="105324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Список использованной литературы и Интернет-ресурсы: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988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738DEDE-E115-4D19-8CA1-8A8DB716E214}"/>
              </a:ext>
            </a:extLst>
          </p:cNvPr>
          <p:cNvSpPr txBox="1"/>
          <p:nvPr/>
        </p:nvSpPr>
        <p:spPr>
          <a:xfrm>
            <a:off x="977031" y="386911"/>
            <a:ext cx="10997852" cy="5669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Регулярное выполнение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нейроигр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способствует:</a:t>
            </a:r>
          </a:p>
          <a:p>
            <a:pPr marL="541338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улучшению концентрации, внимания, памяти;</a:t>
            </a:r>
          </a:p>
          <a:p>
            <a:pPr marL="541338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активизации мыслительной деятельности;</a:t>
            </a:r>
          </a:p>
          <a:p>
            <a:pPr marL="541338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активизации восприятия и обработки информации, которая поступает из окружающего мира;</a:t>
            </a:r>
          </a:p>
          <a:p>
            <a:pPr marL="541338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повышению физической и умственной работоспособности;</a:t>
            </a:r>
          </a:p>
          <a:p>
            <a:pPr marL="541338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эффективному развитию интеллектуальных и творческих способностей;</a:t>
            </a:r>
          </a:p>
          <a:p>
            <a:pPr marL="541338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снятию стресса, нервного напряжения;</a:t>
            </a:r>
          </a:p>
          <a:p>
            <a:pPr marL="541338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пространственных представлений;</a:t>
            </a:r>
          </a:p>
          <a:p>
            <a:pPr marL="541338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зрительно-моторной координации, общей и мелкой моторики;</a:t>
            </a:r>
          </a:p>
          <a:p>
            <a:pPr marL="541338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формированию правильного взаимодействия ног и рук;</a:t>
            </a:r>
          </a:p>
          <a:p>
            <a:pPr marL="541338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слухового и зрительного внимания, воображения, памяти, речи, восприятия, мышления;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593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F899420-B948-4754-AF3E-D61B1CBA5A00}"/>
              </a:ext>
            </a:extLst>
          </p:cNvPr>
          <p:cNvSpPr txBox="1"/>
          <p:nvPr/>
        </p:nvSpPr>
        <p:spPr>
          <a:xfrm>
            <a:off x="338204" y="303185"/>
            <a:ext cx="11674256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Нейроигры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 упражнения можно включать  в любое занятие всех пяти образовательных областей. Постепенно от занятия к занятию увеличивая время и сложность упражнений. Упражнения дают как немедленный, так и кумулятивный (накапливающийся) эффект для повышения умственной работоспособности и оптимизации интеллектуальных процессов.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Занятия проводятся в эмоционально комфортной, доброжелательной обстановке. Результативность занятий зависит от систематической и кропотливой работы. С каждым днём задания нужно усложнять, объём заданий увеличивать, наращивать темп выполнения заданий.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Для постепенного усложнения упражнений можно использовать: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-подключение движений глаз и языка к движениям рук;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-подключение дыхательных упражнений и метода визуализации;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-ускорение темпа выполнения.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Занятия могут выполняться ежедневно, но без принуждения. Регулярность проведения нейро-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кинезиологических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игр и упражнений, движений — это залог быстрого достижения положительного результата в развитии и обучении ребенка. Чтобы у ребенка начали развиваться определенные навыки, повысилась функциональность ЦНС, нужно выполнять как минимум по 1-2 упражнения в день. Общая продолжительность всего комплекса упражнений должна находиться в пределах от 5 до 10 мин., так как ребенок может устать. Чтобы дети сохраняли интерес к развивающим занятиям, их необходимо выполнять в разных режимных моментах. Усложнение тренировочного процесса должно происходить постепенно по мере того, как ребенок приобретает навыки, наблюдаются реальные результаты его развития. </a:t>
            </a:r>
          </a:p>
        </p:txBody>
      </p:sp>
    </p:spTree>
    <p:extLst>
      <p:ext uri="{BB962C8B-B14F-4D97-AF65-F5344CB8AC3E}">
        <p14:creationId xmlns:p14="http://schemas.microsoft.com/office/powerpoint/2010/main" val="2105946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0900F0B-09B2-4F3A-9C8A-C3237BF152C1}"/>
              </a:ext>
            </a:extLst>
          </p:cNvPr>
          <p:cNvSpPr txBox="1"/>
          <p:nvPr/>
        </p:nvSpPr>
        <p:spPr>
          <a:xfrm>
            <a:off x="391886" y="293790"/>
            <a:ext cx="11395550" cy="2036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Утро начинается с зарядки. В комплекс утренней гимнастики целесообразно включить  3-4 простых упражнения 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нейроигрой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Простые, но эффективные упражнения направленные на развитие межполушарных связей.</a:t>
            </a:r>
          </a:p>
          <a:p>
            <a:pPr marL="0" marR="0" lvl="0" indent="0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«Перекрёстные шаги». Пройти вдоль ленты, ставя ноги справа и слева от ленты, или по тропинке, делая разнонаправленные движения: локтем левой руки касаясь колена правой ноги и наоборот.</a:t>
            </a:r>
          </a:p>
          <a:p>
            <a:pPr marL="171450" marR="0" lvl="0" indent="-17145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Char char="-"/>
              <a:tabLst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«Топай – хлопай» В этой игре педагог вводит условное цветовое обозначение действия, например, синий цвет-топай, красный цвет -хлопай.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7FA188B-9D9D-4915-89E5-1127D1B331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66" b="14000"/>
          <a:stretch/>
        </p:blipFill>
        <p:spPr>
          <a:xfrm>
            <a:off x="6363914" y="2623270"/>
            <a:ext cx="5224903" cy="371834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2ECF6A3-3318-44C9-8BEA-2386CB50425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4" t="10298" b="12295"/>
          <a:stretch/>
        </p:blipFill>
        <p:spPr>
          <a:xfrm>
            <a:off x="529509" y="2618072"/>
            <a:ext cx="5536415" cy="371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885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E16DD76-131D-4239-BF70-94DB613361B1}"/>
              </a:ext>
            </a:extLst>
          </p:cNvPr>
          <p:cNvSpPr txBox="1"/>
          <p:nvPr/>
        </p:nvSpPr>
        <p:spPr>
          <a:xfrm>
            <a:off x="197350" y="3765159"/>
            <a:ext cx="3060440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«Муха»</a:t>
            </a:r>
            <a:endParaRPr lang="ru-RU" sz="1600" b="0" i="0" dirty="0">
              <a:solidFill>
                <a:srgbClr val="2125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400" b="0" i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Одна рука дотрагивается до уха, </a:t>
            </a:r>
          </a:p>
          <a:p>
            <a:pPr algn="l"/>
            <a:r>
              <a:rPr lang="ru-RU" sz="1400" b="0" i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другая до носа. Хлопок и меняются.</a:t>
            </a:r>
          </a:p>
          <a:p>
            <a:pPr lvl="2"/>
            <a:r>
              <a:rPr lang="ru-RU" sz="14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Летела муха, села на ухо.</a:t>
            </a:r>
          </a:p>
          <a:p>
            <a:pPr lvl="2"/>
            <a:r>
              <a:rPr lang="ru-RU" sz="14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Другая муха, села на нос.</a:t>
            </a:r>
          </a:p>
          <a:p>
            <a:pPr lvl="2"/>
            <a:r>
              <a:rPr lang="ru-RU" sz="14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Кыш, муха! (хлопок)</a:t>
            </a:r>
          </a:p>
          <a:p>
            <a:pPr lvl="2"/>
            <a:r>
              <a:rPr lang="ru-RU" sz="14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Мухи испугались</a:t>
            </a:r>
          </a:p>
          <a:p>
            <a:pPr lvl="2"/>
            <a:r>
              <a:rPr lang="ru-RU" sz="14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Местами поменялись.</a:t>
            </a:r>
          </a:p>
          <a:p>
            <a:pPr algn="l"/>
            <a:r>
              <a:rPr lang="ru-RU" sz="14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400" b="0" i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усложнения добавляем хлопок при смене рук, </a:t>
            </a:r>
          </a:p>
          <a:p>
            <a:pPr algn="l"/>
            <a:r>
              <a:rPr lang="ru-RU" sz="1400" b="0" i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 потом ещё и добавляем движение ногами (топот).</a:t>
            </a:r>
            <a:endParaRPr lang="ru-RU" sz="1200" b="0" i="1" dirty="0">
              <a:solidFill>
                <a:srgbClr val="2125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64D1FA-73F2-40EF-87BC-D4BB3B8C785D}"/>
              </a:ext>
            </a:extLst>
          </p:cNvPr>
          <p:cNvSpPr txBox="1"/>
          <p:nvPr/>
        </p:nvSpPr>
        <p:spPr>
          <a:xfrm>
            <a:off x="671803" y="335902"/>
            <a:ext cx="10888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Настроиться на занятие и активизировать 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возможности приема и переработки информации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помогут упражнения «Муха», «Колечко».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0BC0BAD-92D2-4806-9773-BB93AFDC21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75" t="12653" b="23537"/>
          <a:stretch/>
        </p:blipFill>
        <p:spPr>
          <a:xfrm>
            <a:off x="3237723" y="1308006"/>
            <a:ext cx="3293706" cy="379584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FFFA1F3-A929-4E11-B9D6-D19106D674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03" r="2951"/>
          <a:stretch/>
        </p:blipFill>
        <p:spPr>
          <a:xfrm>
            <a:off x="5915606" y="3051110"/>
            <a:ext cx="3463645" cy="34523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2B25766-91DA-40F2-AA72-FFB06CDB6033}"/>
              </a:ext>
            </a:extLst>
          </p:cNvPr>
          <p:cNvSpPr txBox="1"/>
          <p:nvPr/>
        </p:nvSpPr>
        <p:spPr>
          <a:xfrm>
            <a:off x="9106678" y="1262209"/>
            <a:ext cx="264989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«Колечко»</a:t>
            </a:r>
          </a:p>
          <a:p>
            <a:pPr lvl="1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Пальчики соединю</a:t>
            </a:r>
          </a:p>
          <a:p>
            <a:pPr lvl="1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колечко получу. </a:t>
            </a:r>
          </a:p>
          <a:p>
            <a:pPr lvl="1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Раз, два, три, четыре, </a:t>
            </a:r>
          </a:p>
          <a:p>
            <a:pPr lvl="1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опять все повторили.</a:t>
            </a:r>
          </a:p>
          <a:p>
            <a:pPr lvl="1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Раз, два, три, четыре, пять,</a:t>
            </a:r>
          </a:p>
          <a:p>
            <a:pPr lvl="1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Будем пальцы разминать</a:t>
            </a:r>
          </a:p>
          <a:p>
            <a:pPr lvl="1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Указательный и средний,</a:t>
            </a:r>
          </a:p>
          <a:p>
            <a:pPr lvl="1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Безымянный и последний,</a:t>
            </a:r>
          </a:p>
          <a:p>
            <a:pPr lvl="1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мизинцем называем,</a:t>
            </a:r>
          </a:p>
          <a:p>
            <a:pPr lvl="1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с большим соединяем.</a:t>
            </a:r>
          </a:p>
          <a:p>
            <a:pPr lvl="1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Пальчики соединять</a:t>
            </a:r>
          </a:p>
          <a:p>
            <a:pPr lvl="1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попробую опять.</a:t>
            </a:r>
          </a:p>
          <a:p>
            <a:pPr lvl="1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сильно я стараюсь, </a:t>
            </a:r>
          </a:p>
          <a:p>
            <a:pPr lvl="1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совсем не ошибаюсь!</a:t>
            </a:r>
          </a:p>
          <a:p>
            <a:pPr lvl="1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1045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8BC1BE9-284F-4EDC-94D4-0DAB1DD528A1}"/>
              </a:ext>
            </a:extLst>
          </p:cNvPr>
          <p:cNvSpPr txBox="1"/>
          <p:nvPr/>
        </p:nvSpPr>
        <p:spPr>
          <a:xfrm>
            <a:off x="964504" y="530133"/>
            <a:ext cx="104241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пражнения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«Кулак-ладонь», «Кулачок-ребро-ладонь» способны «разбудить» мозг в буквальном смысле этого слова.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A34D243-F886-4B17-A19B-E008EA9F8E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737" y="2282160"/>
            <a:ext cx="5456393" cy="348721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7CB88AB-C3BA-4CE1-B525-D624BDE2AA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84"/>
          <a:stretch/>
        </p:blipFill>
        <p:spPr>
          <a:xfrm>
            <a:off x="7075972" y="2262204"/>
            <a:ext cx="2992053" cy="3503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8227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DBCC193-E546-4780-87E8-DA98486251A0}"/>
              </a:ext>
            </a:extLst>
          </p:cNvPr>
          <p:cNvSpPr txBox="1"/>
          <p:nvPr/>
        </p:nvSpPr>
        <p:spPr>
          <a:xfrm>
            <a:off x="1058778" y="448096"/>
            <a:ext cx="1070329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600" b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kumimoji="0" lang="ru-RU" sz="1600" b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Зеркальное рисование». 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Способствует синхронизации работы полушарий, восприятию информации, улучшает запоминание информации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развивает  умение ориентировки на листе бумаги, графические навыки, мелкую моторику, зрительное восприятие</a:t>
            </a:r>
            <a:r>
              <a:rPr lang="ru-RU" sz="1600" dirty="0">
                <a:solidFill>
                  <a:srgbClr val="212529"/>
                </a:solidFill>
                <a:latin typeface="Open Sans" panose="020B0606030504020204" pitchFamily="34" charset="0"/>
              </a:rPr>
              <a:t>.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Возможно включение в структуру занятия.</a:t>
            </a:r>
            <a:r>
              <a:rPr lang="ru-RU" sz="1600" b="0" i="0" dirty="0">
                <a:solidFill>
                  <a:srgbClr val="212529"/>
                </a:solidFill>
                <a:effectLst/>
                <a:latin typeface="Open Sans" panose="020B0606030504020204" pitchFamily="34" charset="0"/>
              </a:rPr>
              <a:t>.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Исходное положение: на доске или на чистом листке бумаги, взяв в обе руки по карандашу или фломастеру, одновременно рисовать зеркально-симметричные рисунки, буквы при этом проговаривая звуки, слоги или слова для автоматизации звуков.</a:t>
            </a:r>
            <a:endParaRPr lang="ru-RU" sz="2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8303784-27DA-4D42-9A27-6B72395728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542" y="2040748"/>
            <a:ext cx="5149029" cy="393654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6FF2478-4039-4B57-895F-2206CD558E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8317" y="2170366"/>
            <a:ext cx="3664944" cy="3819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7469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2A193C4-DAD8-4766-9417-D25B693539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075" b="1634"/>
          <a:stretch/>
        </p:blipFill>
        <p:spPr>
          <a:xfrm>
            <a:off x="1205594" y="1703672"/>
            <a:ext cx="3607037" cy="41484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4F81331-A0C5-4270-9B9C-A6DF367B0220}"/>
              </a:ext>
            </a:extLst>
          </p:cNvPr>
          <p:cNvSpPr txBox="1"/>
          <p:nvPr/>
        </p:nvSpPr>
        <p:spPr>
          <a:xfrm>
            <a:off x="1049154" y="612285"/>
            <a:ext cx="103086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снятия напряжения использую упражнение «Пояс –Плечо», для концентрации – «Аист»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66E0E60-470D-47EE-8A8B-19B1B8EFE4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8883" y="1751360"/>
            <a:ext cx="5517104" cy="41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6649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1356</Words>
  <Application>Microsoft Office PowerPoint</Application>
  <PresentationFormat>Широкоэкранный</PresentationFormat>
  <Paragraphs>85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Arial</vt:lpstr>
      <vt:lpstr>Calibri</vt:lpstr>
      <vt:lpstr>Calibri Light</vt:lpstr>
      <vt:lpstr>Open Sans</vt:lpstr>
      <vt:lpstr>Segoe UI</vt:lpstr>
      <vt:lpstr>system-ui</vt:lpstr>
      <vt:lpstr>Times New Roman</vt:lpstr>
      <vt:lpstr>Тема Office</vt:lpstr>
      <vt:lpstr>«Нейроигры – просто и эффективно!»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«Нейроигры – просто и эффективно!»</dc:title>
  <dc:creator>alexbar008@rambler.ru</dc:creator>
  <cp:lastModifiedBy>alexbar008@rambler.ru</cp:lastModifiedBy>
  <cp:revision>25</cp:revision>
  <dcterms:created xsi:type="dcterms:W3CDTF">2025-09-24T17:45:22Z</dcterms:created>
  <dcterms:modified xsi:type="dcterms:W3CDTF">2026-06-11T04:35:30Z</dcterms:modified>
</cp:coreProperties>
</file>